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60" r:id="rId2"/>
    <p:sldId id="361" r:id="rId3"/>
    <p:sldId id="368" r:id="rId4"/>
    <p:sldId id="362" r:id="rId5"/>
    <p:sldId id="365" r:id="rId6"/>
    <p:sldId id="371" r:id="rId7"/>
    <p:sldId id="372" r:id="rId8"/>
    <p:sldId id="366" r:id="rId9"/>
    <p:sldId id="343" r:id="rId10"/>
    <p:sldId id="357" r:id="rId11"/>
    <p:sldId id="358" r:id="rId12"/>
    <p:sldId id="374" r:id="rId13"/>
    <p:sldId id="344" r:id="rId14"/>
    <p:sldId id="373" r:id="rId15"/>
    <p:sldId id="376" r:id="rId16"/>
    <p:sldId id="375" r:id="rId17"/>
    <p:sldId id="377" r:id="rId18"/>
    <p:sldId id="3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9"/>
    <p:restoredTop sz="94681"/>
  </p:normalViewPr>
  <p:slideViewPr>
    <p:cSldViewPr snapToGrid="0">
      <p:cViewPr varScale="1">
        <p:scale>
          <a:sx n="64" d="100"/>
          <a:sy n="64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A267B-28B0-4E55-BE54-38C45F264ADD}" type="datetimeFigureOut">
              <a:rPr lang="en-US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5174-5C7E-4C42-A94D-4406937C5BD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5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D741-D317-C3CF-719A-79D40BCD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EA76A-FBF3-F282-ADDA-97815D9D9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FE546-506C-B8EA-7D52-1882F9FA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BE7-AFB3-49B3-3923-E76207A4D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B4B-33B1-D193-1074-5D7F20E9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17EBA-1183-6A1D-0828-030383CEC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A1AF1-5426-0E21-BEC5-414A20C0D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C70AF-5DC4-7B2F-127B-798F21C76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221E-44A3-7533-6B94-1322DBA5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98506-DB17-8FE9-04A6-0C8ADCE7B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B1835-CB52-6B1E-4121-364A83EA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83FA-B8DD-DE69-CA24-FD76BDB25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4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DEB0-1059-8972-3EA0-24A7DA12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560C8-D1DE-D19F-3D56-1662EA9CC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14BE1-A71A-D7B7-6AD6-04E1711AF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793A8-EC0A-D8B0-B932-F333FAF15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25A2-8747-C5C1-E17B-DFBF1939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4F137-B877-EF87-88A3-519BCA8F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36AAA-346E-268C-4B37-B6DD4E092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85A6-ECCE-A2A6-15DE-C0F5A0BC4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D75-7D38-3729-F7A4-4CE97A37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A5148-45C7-8981-4257-8448A0932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D4713-FD71-953B-B1DD-31A298BE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B342-1A1F-52D1-1A1F-92F447647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F2B85-1C5B-CCF1-78D4-39402665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E7864-7039-2520-C1C2-5B037150F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56165-9F44-66FB-FF4A-D81D390A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696AB-93A5-3B21-2C54-797FAEEF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6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AD0F9-47B2-AAEF-C52F-D93CCC4A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93CA6-63FE-8272-5CFD-390A21E58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587A2-2C3F-F338-1962-9C1A367D4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4D947-55A2-9581-D1F5-A6B81B431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9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3EBC-5BE9-2182-4F99-C83C878C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9CEE2-A8AB-6804-2BC9-FC711B27B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0F712-32CE-91FE-3E9B-FDFD9D4E0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87FA-AB20-2B5E-EB55-E9255BB03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70EC-E88F-4D49-998A-39C3DD1B0E87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5EA-6355-0446-8C83-59FE1829C938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B01A-31E8-864A-9F8C-D6A5345BE621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05B6-1BA6-D849-B68B-3C87E588568B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E2EA-F8C4-F54F-88DA-50ADB521262C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ECEA-AA0A-1E4F-8E57-5D211C51E176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ED65-F9E3-1541-B385-898110AE8FCC}" type="datetime1">
              <a:rPr lang="en-SG" smtClean="0"/>
              <a:t>21/2/2025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41C8-7262-7E4E-B7BB-588C36E58B9E}" type="datetime1">
              <a:rPr lang="en-SG" smtClean="0"/>
              <a:t>21/2/2025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B3C2-16E3-D444-AEF7-8BE577849EF7}" type="datetime1">
              <a:rPr lang="en-SG" smtClean="0"/>
              <a:t>21/2/2025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A57F-2646-AA46-AA22-44B98E6A21C3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7E2A-EE03-F342-979E-6EAADAC44955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AFCD-8E29-E645-8FC7-1E011E8FDF0F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cs.cmu.edu/~vcirik/blog/2016/visualizing-and-understanding-convolutional-neural-network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hyperlink" Target="https://medium.com/@alexquesada22/u-net-a-versatile-deep-learning-architecture-for-image-segmentation-2a85b52d71f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perannotate.com/blog/diffusion-model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uperannotate.com/blog/diffusion-models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uperannotate.com/blog/diffusion-models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researchgate.net/figure/Original-ResNet-18-Architecture_fig1_3366422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age-net.org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Transfer_learning#/media/File:Transfer_learning.sv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dhuramiah.medium.com/deep-learning-using-resnets-for-transfer-learning-d7f4799fa863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dx.doi.org/10.1016/j.jjimei.2021.1000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rounakbanik/pokem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EA18-871C-3686-EF78-9E98F3B1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41412-F262-23EA-9439-CBC1849237CA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93048-8400-8990-7B07-1DAA03C4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Using Pretrained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1ECA4-CABB-F1A0-157F-6866FBFB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508BFA-D976-D993-9B88-3BFD0C73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F3AA380-1AC5-E013-00A4-0AF388D2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74AF-3C2D-B033-4892-BFE68932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AD83C-A844-FE77-3BBA-3DF5B8CC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B6AEA-0420-3192-6325-FD6236DE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213450"/>
            <a:ext cx="8893629" cy="1325462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If we can reduce dimensions, we can also increase them</a:t>
            </a:r>
          </a:p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Usefull for image generation, augmentation, and segmentation</a:t>
            </a:r>
          </a:p>
        </p:txBody>
      </p:sp>
      <p:pic>
        <p:nvPicPr>
          <p:cNvPr id="16386" name="Picture 2" descr="unpooling">
            <a:extLst>
              <a:ext uri="{FF2B5EF4-FFF2-40B4-BE49-F238E27FC236}">
                <a16:creationId xmlns:a16="http://schemas.microsoft.com/office/drawing/2014/main" id="{005789D0-47CB-D531-53E0-2AB578B8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62" y="1863077"/>
            <a:ext cx="7086876" cy="25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5ECEA4-839A-61D9-9AE9-D6B811AA1E31}"/>
              </a:ext>
            </a:extLst>
          </p:cNvPr>
          <p:cNvSpPr txBox="1"/>
          <p:nvPr/>
        </p:nvSpPr>
        <p:spPr>
          <a:xfrm>
            <a:off x="4135367" y="4740608"/>
            <a:ext cx="3921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00" dirty="0"/>
              <a:t>[14] </a:t>
            </a:r>
            <a:r>
              <a:rPr lang="en-001" sz="900" i="1" dirty="0">
                <a:hlinkClick r:id="rId4"/>
              </a:rPr>
              <a:t>Visualizing and Understanding Convolutional Neural Networks</a:t>
            </a:r>
            <a:r>
              <a:rPr lang="en-001" sz="900" dirty="0"/>
              <a:t>, CMU (2016)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C0EB56B-4DBB-C5B2-0D1E-F3665E71E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347589-BC94-28B7-05BA-FB0F530803BB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CD12AE-A0CC-B3E3-7908-4F86B0395453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Product Sans" panose="020B0403030502040203" pitchFamily="34" charset="0"/>
              </a:rPr>
              <a:t>Unpooling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0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5FD3-254E-E337-59A7-B4DE2150A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2D71A-1453-AF4C-440E-BDC25DD3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79D489D-E325-B5D1-03ED-221E5F42A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"/>
          <a:stretch/>
        </p:blipFill>
        <p:spPr bwMode="auto">
          <a:xfrm>
            <a:off x="4874761" y="1006631"/>
            <a:ext cx="6041571" cy="29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2FDC603-36AA-851C-A4C7-02198F832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98" y="1848117"/>
            <a:ext cx="4016188" cy="2261796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An Image Segmentation Architecture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Classify each pixel in an input image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 for lane detection, medical imaging, etc.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7B50C6-4EBE-F90B-75B5-DE625E8787E7}"/>
              </a:ext>
            </a:extLst>
          </p:cNvPr>
          <p:cNvSpPr txBox="1"/>
          <p:nvPr/>
        </p:nvSpPr>
        <p:spPr>
          <a:xfrm>
            <a:off x="5267631" y="6027554"/>
            <a:ext cx="7081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800" dirty="0"/>
              <a:t>[15] A. Quesada, </a:t>
            </a:r>
            <a:r>
              <a:rPr lang="en-001" sz="800" i="1" dirty="0">
                <a:hlinkClick r:id="rId4"/>
              </a:rPr>
              <a:t>U-Net: A Versatile Deep Learning Architecture for Image Segmentation</a:t>
            </a:r>
            <a:r>
              <a:rPr lang="en-001" sz="800" dirty="0"/>
              <a:t>, Medium (2023)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30A8D31-E6C6-955D-19F9-4715A9F0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0" y="4154996"/>
            <a:ext cx="3984959" cy="226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AADD15-D07B-57C5-BB5F-303E95352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A5BD7F-13B7-2DBB-0255-14182878B56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393302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77E0-AD49-4FB8-738E-CAC64E4C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E6075-D3AE-4795-13EB-DB7FADE6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4B070-6C83-CC64-AC60-F2DA66AF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8210"/>
            <a:ext cx="9847289" cy="5176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look at how U-Net can be used for FLAIR abnormality segmentation in brain MR</a:t>
            </a:r>
            <a:endParaRPr lang="en-001" sz="24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E49C6C10-2D01-07E8-133F-08062A76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EEB0F-B295-CF29-C5F3-C5E33C82765D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53F640-D1F7-35CA-483B-B6F858822103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5: Segmentation</a:t>
            </a:r>
          </a:p>
        </p:txBody>
      </p:sp>
      <p:pic>
        <p:nvPicPr>
          <p:cNvPr id="1030" name="Picture 6" descr="dataset">
            <a:extLst>
              <a:ext uri="{FF2B5EF4-FFF2-40B4-BE49-F238E27FC236}">
                <a16:creationId xmlns:a16="http://schemas.microsoft.com/office/drawing/2014/main" id="{626192E8-2FED-1ADB-15A2-EA4A3ED8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5852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CGA_DU_6404_19850629">
            <a:extLst>
              <a:ext uri="{FF2B5EF4-FFF2-40B4-BE49-F238E27FC236}">
                <a16:creationId xmlns:a16="http://schemas.microsoft.com/office/drawing/2014/main" id="{C068C082-575D-8289-0ED6-3144B489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72" y="2588252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GA_CS_4944_20010208">
            <a:extLst>
              <a:ext uri="{FF2B5EF4-FFF2-40B4-BE49-F238E27FC236}">
                <a16:creationId xmlns:a16="http://schemas.microsoft.com/office/drawing/2014/main" id="{ACC6E86A-B075-19FD-DD65-45071D20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659" y="280114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3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7CA0E-B3EC-26CE-2B74-40352206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74A1DE-0B94-D6AF-7A70-93C67719550B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6C439-FC5C-6BC8-C1C0-CB621B1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Image Generation with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2248-EE87-CFD3-B274-C6D311E8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A507C1-2090-6F87-AC8C-E6527177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251DF2C5-30CD-2266-E35D-5693D51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0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289E2-F206-3DA5-A74C-65E3CA95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3471E-0877-AAE4-4463-9165DA192BE0}"/>
              </a:ext>
            </a:extLst>
          </p:cNvPr>
          <p:cNvSpPr txBox="1"/>
          <p:nvPr/>
        </p:nvSpPr>
        <p:spPr>
          <a:xfrm>
            <a:off x="766997" y="891357"/>
            <a:ext cx="10130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Diffusion models work in a dual-phase mechanism: </a:t>
            </a:r>
          </a:p>
          <a:p>
            <a:pPr marL="800100" lvl="1" indent="-342900">
              <a:buAutoNum type="arabicPeriod"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T</a:t>
            </a:r>
            <a:r>
              <a:rPr lang="en-GB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rain a neural network to introduce noise into the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BE4BDE-8B02-7E6E-41FB-2FAA1BD5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51" y="2035958"/>
            <a:ext cx="6848475" cy="179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60C2B-AA21-9322-F7B3-620C550E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2" y="3936595"/>
            <a:ext cx="8076576" cy="1110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DBE45-5165-5F0E-6D5D-F6B713F3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463" y="5092796"/>
            <a:ext cx="3143250" cy="685800"/>
          </a:xfrm>
          <a:prstGeom prst="rect">
            <a:avLst/>
          </a:prstGeom>
        </p:spPr>
      </p:pic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F56BC82A-F62C-7F2B-A7A4-BB6A27EDC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44F26-D8C7-3758-02B0-F7075F3697ED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6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7143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E25FE-6976-DA9F-7F9A-B65A0947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6B81C-3C0A-2631-5CE3-38723B036E3A}"/>
              </a:ext>
            </a:extLst>
          </p:cNvPr>
          <p:cNvSpPr txBox="1"/>
          <p:nvPr/>
        </p:nvSpPr>
        <p:spPr>
          <a:xfrm>
            <a:off x="766997" y="2335648"/>
            <a:ext cx="1031073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</a:pPr>
            <a: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We can't directly calculate q(xt−1∣xt) because it involves complex data-related calculations.</a:t>
            </a:r>
            <a:b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</a:br>
            <a: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Instead, we use a model (like a neural network) to estimate q(xt−1∣xt).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AA229-C195-25C5-E329-62E0F5149FE2}"/>
              </a:ext>
            </a:extLst>
          </p:cNvPr>
          <p:cNvSpPr txBox="1"/>
          <p:nvPr/>
        </p:nvSpPr>
        <p:spPr>
          <a:xfrm>
            <a:off x="766997" y="891357"/>
            <a:ext cx="10130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Diffusion models work in a dual-phase mechanism: 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M</a:t>
            </a:r>
            <a:r>
              <a:rPr lang="en-GB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ethodically reverse this process. 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6451E-6512-DAFE-2322-732F630A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06" y="3346766"/>
            <a:ext cx="9763125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39990-3833-0DD5-C096-14A590A5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27" y="5616557"/>
            <a:ext cx="6993145" cy="744431"/>
          </a:xfrm>
          <a:prstGeom prst="rect">
            <a:avLst/>
          </a:prstGeom>
        </p:spPr>
      </p:pic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976FAF13-1129-3A81-16CC-179EAA8A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F8B5B-B470-79B1-C130-AFD24C546D5C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5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9553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1050A-A36F-7625-E3D0-FF7A818C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01F1B-A302-08FB-85CE-E8D3ED0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5EADD-06E3-EA52-3812-754017F3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8210"/>
            <a:ext cx="10027170" cy="657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look at a minimal example of the forward diffusion process and its reverse mapping using a dense network. </a:t>
            </a:r>
            <a:endParaRPr lang="en-001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610E4AB-CC41-334E-E9A8-8E02D092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D9F633-536E-ADB9-6563-E56F4869A8E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5B6A26-6256-86BE-4223-EF070F291322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6: Diffusion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20E1B-3E2D-AE9E-B151-4EE9F647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297"/>
          <a:stretch/>
        </p:blipFill>
        <p:spPr>
          <a:xfrm>
            <a:off x="883372" y="2770849"/>
            <a:ext cx="10470428" cy="2732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09599-5F10-4397-C5D1-7276571331A5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5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5538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97FD0-5CF4-4759-4EB1-536816A0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E5B458-3D4A-7FDE-7B21-EE0458D8D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048" y="444048"/>
            <a:ext cx="5969903" cy="59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1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980-44D2-B615-AB1D-DDB00F30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roduct Sans" panose="020B0403030502040203" pitchFamily="34" charset="0"/>
              </a:rPr>
              <a:t>Session 4: Natural Language 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91516-DC58-3B6D-9F95-C6557949F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007" y="1746901"/>
            <a:ext cx="4351338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CB839-DC59-CF05-50D6-3999168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65DF0-E88F-ED10-135B-EB6B1CA00F50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5772807" cy="433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latin typeface="Product Sans" panose="020B0403030502040203" pitchFamily="34" charset="0"/>
              </a:rPr>
              <a:t>Register for the next session to learn about how deep learning can help with natural language processing! </a:t>
            </a:r>
          </a:p>
          <a:p>
            <a:pPr marL="0" indent="0">
              <a:buNone/>
            </a:pPr>
            <a:r>
              <a:rPr lang="en-GB" sz="2400" dirty="0">
                <a:latin typeface="Product Sans" panose="020B0403030502040203" pitchFamily="34" charset="0"/>
              </a:rPr>
              <a:t>We cover Recurrent Neural Networks (RNNs), Long Short-Term Memory (LSTMs) and Transformers (GPTs and LLMs).</a:t>
            </a:r>
          </a:p>
          <a:p>
            <a:pPr marL="0" indent="0">
              <a:buNone/>
            </a:pPr>
            <a:endParaRPr lang="en-GB" sz="2400" dirty="0">
              <a:latin typeface="Product Sans" panose="020B0403030502040203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Product Sans" panose="020B0403030502040203" pitchFamily="34" charset="0"/>
              </a:rPr>
              <a:t>Date: 14</a:t>
            </a:r>
            <a:r>
              <a:rPr lang="en-GB" sz="2400" baseline="30000" dirty="0">
                <a:latin typeface="Product Sans" panose="020B0403030502040203" pitchFamily="34" charset="0"/>
              </a:rPr>
              <a:t>th</a:t>
            </a:r>
            <a:r>
              <a:rPr lang="en-GB" sz="2400" dirty="0">
                <a:latin typeface="Product Sans" panose="020B0403030502040203" pitchFamily="34" charset="0"/>
              </a:rPr>
              <a:t> March 2025</a:t>
            </a:r>
          </a:p>
          <a:p>
            <a:pPr marL="0" indent="0">
              <a:buNone/>
            </a:pPr>
            <a:r>
              <a:rPr lang="en-GB" sz="2400" dirty="0">
                <a:latin typeface="Product Sans" panose="020B0403030502040203" pitchFamily="34" charset="0"/>
              </a:rPr>
              <a:t>Time: 2:00pm to 5:00pm</a:t>
            </a:r>
            <a:endParaRPr lang="en-001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5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66BE-78F0-F1B3-EECD-93191CC0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E4A4C-9287-A85D-9FC0-E942D49E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24EE3-0D75-3F55-41F2-B0E17EC9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30" y="4615785"/>
            <a:ext cx="10515600" cy="1787314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can go deeper, but we suffer the vanishing gradient problem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Resnet solves this with skip connections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Comes in variants from 18 layers to over 100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However, this comes at a cost of training time</a:t>
            </a:r>
          </a:p>
        </p:txBody>
      </p:sp>
      <p:pic>
        <p:nvPicPr>
          <p:cNvPr id="19458" name="Picture 2" descr="Original ResNet-18 Architecture">
            <a:extLst>
              <a:ext uri="{FF2B5EF4-FFF2-40B4-BE49-F238E27FC236}">
                <a16:creationId xmlns:a16="http://schemas.microsoft.com/office/drawing/2014/main" id="{CE28409D-3854-F473-7518-32DFE1F4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20" y="1636388"/>
            <a:ext cx="8670765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FD2080-6169-5C70-C0DC-0E4330A34EBA}"/>
              </a:ext>
            </a:extLst>
          </p:cNvPr>
          <p:cNvSpPr txBox="1"/>
          <p:nvPr/>
        </p:nvSpPr>
        <p:spPr>
          <a:xfrm>
            <a:off x="4626880" y="4155590"/>
            <a:ext cx="293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[10] S. Igbal, </a:t>
            </a:r>
            <a:r>
              <a:rPr lang="en-001" sz="1200" i="1" dirty="0">
                <a:hlinkClick r:id="rId4"/>
              </a:rPr>
              <a:t>Original Resnet-18 Architecture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BCAAC98-952C-F91B-86C4-37E395D21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D935F3-DF65-A86E-566D-36F7D037BC9F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3437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99A4-6E77-74C2-57B8-769E1688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7A4E-DB39-17F2-E81D-D9A931B7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C5D5D-37A8-5FCD-0082-6CC4A72D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23" y="1848209"/>
            <a:ext cx="4537576" cy="374667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Benchmark dataset for color image classification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Over 1000 classes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1,281,167 training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50,000 validation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100,000 test images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677131-0D37-CAFE-2492-EACC8CC12BA3}"/>
              </a:ext>
            </a:extLst>
          </p:cNvPr>
          <p:cNvGrpSpPr/>
          <p:nvPr/>
        </p:nvGrpSpPr>
        <p:grpSpPr>
          <a:xfrm>
            <a:off x="968302" y="2099511"/>
            <a:ext cx="5226195" cy="3745873"/>
            <a:chOff x="405348" y="1469940"/>
            <a:chExt cx="6402522" cy="4589005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425A51C8-DA89-34FB-E1EE-12AE3F8A5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870" y="1469940"/>
              <a:ext cx="31750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B1C5E9C7-B213-B1F3-7428-9D5FA6A6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48" y="1779411"/>
              <a:ext cx="3591786" cy="251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1B43F0CC-11DD-1692-2E33-3030CDE9E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89" y="3660690"/>
              <a:ext cx="3435895" cy="239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8A892B-8967-EE36-76BF-5F36889B8C02}"/>
              </a:ext>
            </a:extLst>
          </p:cNvPr>
          <p:cNvSpPr txBox="1"/>
          <p:nvPr/>
        </p:nvSpPr>
        <p:spPr>
          <a:xfrm>
            <a:off x="3039040" y="6087385"/>
            <a:ext cx="108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[11] </a:t>
            </a:r>
            <a:r>
              <a:rPr lang="en-001" sz="1200" i="1" dirty="0">
                <a:hlinkClick r:id="rId6"/>
              </a:rPr>
              <a:t>ImageNet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98433F5-1A01-5D5D-2A8B-19C0C810B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748" y="5783698"/>
            <a:ext cx="1442104" cy="5176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E2CD0D-405D-07CF-4EFD-5645486DBA0B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66307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63B9-E67B-C3F7-B2FE-DE989832F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FE57-C8C8-2EEB-02DD-C30C0342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FE293-C4B0-8F70-F187-E92F0F93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656113"/>
            <a:ext cx="4822007" cy="352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use a more complex classification model…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B3C7A95-7D8F-8900-BAFD-47912218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9FC312-423A-D3AD-11E4-2EC00D767C59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139BCF-F7CD-4242-966E-B2DEF822DE8E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4: Load a Pretrained Model from </a:t>
            </a:r>
            <a:r>
              <a:rPr lang="en-US" dirty="0" err="1">
                <a:latin typeface="Product Sans" panose="020B0403030502040203" pitchFamily="34" charset="0"/>
              </a:rPr>
              <a:t>TorchHub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8169A-6D7E-F5E5-448E-48C03C8A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0"/>
          <a:stretch/>
        </p:blipFill>
        <p:spPr>
          <a:xfrm>
            <a:off x="4983535" y="1838553"/>
            <a:ext cx="6199298" cy="38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9280-130F-33A3-A3B1-A2F41F1B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1C6B5-588B-FA85-F15C-8D0B7A6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3BA37-6ABC-63F7-2A6C-D55101AB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885"/>
            <a:ext cx="4992974" cy="3753077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 a model trained on one dataset to make predictions on another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need to fine tune on some data from the second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Can greatly reduce training time</a:t>
            </a:r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698B4C73-120F-BCBB-BBBB-E4FF04B8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7827"/>
            <a:ext cx="5452366" cy="4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0D8A0E-06A9-B194-CF7D-7219DC63CD32}"/>
              </a:ext>
            </a:extLst>
          </p:cNvPr>
          <p:cNvSpPr txBox="1"/>
          <p:nvPr/>
        </p:nvSpPr>
        <p:spPr>
          <a:xfrm>
            <a:off x="7079750" y="5385984"/>
            <a:ext cx="348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/>
              <a:t>[12] Biggerj1, </a:t>
            </a:r>
            <a:r>
              <a:rPr lang="en-001" sz="1400" i="1" dirty="0">
                <a:hlinkClick r:id="rId4"/>
              </a:rPr>
              <a:t>Illustration of Transfer Learning</a:t>
            </a:r>
            <a:endParaRPr lang="en-001" sz="14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61C071DB-3E5A-13C0-79BF-383C1E2D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2ED2EA-D056-9374-6A65-8F80FF474EB5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75936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3A76B-DCC2-360F-CB6B-0E4E2DA3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4A1B5A-1F10-257B-ECD2-390F7A66B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85129"/>
              </p:ext>
            </p:extLst>
          </p:nvPr>
        </p:nvGraphicFramePr>
        <p:xfrm>
          <a:off x="1128483" y="3487118"/>
          <a:ext cx="9699174" cy="1478280"/>
        </p:xfrm>
        <a:graphic>
          <a:graphicData uri="http://schemas.openxmlformats.org/drawingml/2006/table">
            <a:tbl>
              <a:tblPr/>
              <a:tblGrid>
                <a:gridCol w="3233058">
                  <a:extLst>
                    <a:ext uri="{9D8B030D-6E8A-4147-A177-3AD203B41FA5}">
                      <a16:colId xmlns:a16="http://schemas.microsoft.com/office/drawing/2014/main" val="1346543578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3940693092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2678633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</a:rPr>
                        <a:t>Category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Source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Target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71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Inductive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Can be labeled and unlabeled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2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err="1">
                          <a:effectLst/>
                        </a:rPr>
                        <a:t>Transductive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Yes/No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Unsupervised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597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C4F1934-9843-911C-6BEC-36CF530F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483" y="1305279"/>
            <a:ext cx="9800772" cy="15516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Depending on the task and the amount of labeled/ unlabeled data available for source and target domains, transfer learning methods fall into one of three categories: inductive,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transductive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, and unsupervised.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9B77D-8EEE-0224-62EA-C6CAB18E2CD9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Product Sans" panose="020B0403030502040203" pitchFamily="34" charset="0"/>
              </a:rPr>
              <a:t>Three Categories of Transfer Learning</a:t>
            </a:r>
          </a:p>
          <a:p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8E6F4F46-06D5-EA5B-E9F0-5DD6F198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D9F613AE-E702-1688-D90B-4B0EE54F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E706D-624A-1DEE-9B90-DBBEF73C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20A90-2A44-77EF-44F2-2AF7E6E1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7" y="1777444"/>
            <a:ext cx="3460750" cy="41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FA030-D411-776E-B8FC-EC360ADB5292}"/>
              </a:ext>
            </a:extLst>
          </p:cNvPr>
          <p:cNvSpPr txBox="1"/>
          <p:nvPr/>
        </p:nvSpPr>
        <p:spPr>
          <a:xfrm>
            <a:off x="1340367" y="5949597"/>
            <a:ext cx="314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4"/>
              </a:rPr>
              <a:t>http://dx.doi.org/10.1016/j.jjimei.2021.100020</a:t>
            </a:r>
            <a:endParaRPr lang="en-GB" sz="10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71E8AB-E91F-B436-022B-DF40940FA195}"/>
              </a:ext>
            </a:extLst>
          </p:cNvPr>
          <p:cNvSpPr txBox="1">
            <a:spLocks/>
          </p:cNvSpPr>
          <p:nvPr/>
        </p:nvSpPr>
        <p:spPr>
          <a:xfrm>
            <a:off x="1029217" y="413790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latin typeface="Product Sans" panose="020B0403030502040203" pitchFamily="34" charset="0"/>
              </a:rPr>
              <a:t>Transductive</a:t>
            </a:r>
            <a:r>
              <a:rPr lang="en-US" sz="3200" dirty="0">
                <a:latin typeface="Product Sans" panose="020B0403030502040203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9F39F8-BF8C-5EDA-277F-C2EE3BF4B150}"/>
              </a:ext>
            </a:extLst>
          </p:cNvPr>
          <p:cNvSpPr txBox="1">
            <a:spLocks/>
          </p:cNvSpPr>
          <p:nvPr/>
        </p:nvSpPr>
        <p:spPr>
          <a:xfrm>
            <a:off x="6691541" y="413789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Product Sans" panose="020B0403030502040203" pitchFamily="34" charset="0"/>
              </a:rPr>
              <a:t>Inductive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8126E-475F-FBC0-356F-643A5916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6" y="1557105"/>
            <a:ext cx="6078239" cy="26641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6A29D4-9C45-2F95-6625-40D5FCA95F8A}"/>
              </a:ext>
            </a:extLst>
          </p:cNvPr>
          <p:cNvCxnSpPr/>
          <p:nvPr/>
        </p:nvCxnSpPr>
        <p:spPr>
          <a:xfrm>
            <a:off x="4775200" y="1557105"/>
            <a:ext cx="0" cy="452329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6DABB9-FFA9-23BF-BE25-676D71B212B9}"/>
              </a:ext>
            </a:extLst>
          </p:cNvPr>
          <p:cNvSpPr txBox="1"/>
          <p:nvPr/>
        </p:nvSpPr>
        <p:spPr>
          <a:xfrm>
            <a:off x="5646057" y="591470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6"/>
              </a:rPr>
              <a:t>https://madhuramiah.medium.com/deep-learning-using-resnets-for-transfer-learning-d7f4799fa863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8912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967A-FD4B-3049-CB3D-34D8B45D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1E6-596F-3050-93FA-E0649377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E6AEB-3772-292C-1014-016295BD4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466"/>
            <a:ext cx="10294257" cy="579527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</a:rPr>
              <a:t>Can you fine-tune Res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J</a:t>
            </a:r>
            <a:r>
              <a:rPr lang="en-001" sz="2400" dirty="0">
                <a:solidFill>
                  <a:schemeClr val="bg2">
                    <a:lumMod val="50000"/>
                  </a:schemeClr>
                </a:solidFill>
              </a:rPr>
              <a:t>et to classify images of Pokemon?</a:t>
            </a:r>
          </a:p>
        </p:txBody>
      </p:sp>
      <p:pic>
        <p:nvPicPr>
          <p:cNvPr id="25602" name="Picture 2" descr="Cover image">
            <a:extLst>
              <a:ext uri="{FF2B5EF4-FFF2-40B4-BE49-F238E27FC236}">
                <a16:creationId xmlns:a16="http://schemas.microsoft.com/office/drawing/2014/main" id="{465AB735-DB8D-A972-553D-FE3816CF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061"/>
            <a:ext cx="12192000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8F830C-651D-A72A-F2F5-CF4D5D3D8FEB}"/>
              </a:ext>
            </a:extLst>
          </p:cNvPr>
          <p:cNvSpPr txBox="1"/>
          <p:nvPr/>
        </p:nvSpPr>
        <p:spPr>
          <a:xfrm>
            <a:off x="1082175" y="5491709"/>
            <a:ext cx="395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[13] R. Banik, </a:t>
            </a:r>
            <a:r>
              <a:rPr lang="en-001" sz="1200" i="1" dirty="0">
                <a:hlinkClick r:id="rId4"/>
              </a:rPr>
              <a:t>The Complete Pokemon Dataset</a:t>
            </a:r>
            <a:r>
              <a:rPr lang="en-001" sz="1200" dirty="0"/>
              <a:t>, Kaggle (2018)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F59A89C-03D3-8455-2E37-E22D64DF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BB77BB-B1E2-C8AC-7374-0F6075CD2D38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 </a:t>
            </a:r>
            <a:r>
              <a:rPr lang="en-US" dirty="0" err="1">
                <a:latin typeface="Product Sans" panose="020B0403030502040203" pitchFamily="34" charset="0"/>
              </a:rPr>
              <a:t>ctd</a:t>
            </a:r>
            <a:r>
              <a:rPr lang="en-US" dirty="0">
                <a:latin typeface="Product Sans" panose="020B0403030502040203" pitchFamily="34" charset="0"/>
              </a:rPr>
              <a:t>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39730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579D-0054-DF13-D0A0-A47F7343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84B4-C62B-2F76-84E7-CB9F53D9DC3D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E547D-7E63-34B8-6B7E-BABB6B54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Semantic Segmentation with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9AAEC-2EAE-CF01-0314-0A09E684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E5928E-F4E3-FADB-E432-16E52578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082F2DE-6A07-424D-74DF-2D3D1D1E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3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48957</TotalTime>
  <Words>577</Words>
  <Application>Microsoft Office PowerPoint</Application>
  <PresentationFormat>Widescreen</PresentationFormat>
  <Paragraphs>99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Product Sans</vt:lpstr>
      <vt:lpstr>office theme</vt:lpstr>
      <vt:lpstr>Using Pretrained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Segmentation with CNNs</vt:lpstr>
      <vt:lpstr>PowerPoint Presentation</vt:lpstr>
      <vt:lpstr>PowerPoint Presentation</vt:lpstr>
      <vt:lpstr>PowerPoint Presentation</vt:lpstr>
      <vt:lpstr>Image Generation with Diffusion Models</vt:lpstr>
      <vt:lpstr>PowerPoint Presentation</vt:lpstr>
      <vt:lpstr>PowerPoint Presentation</vt:lpstr>
      <vt:lpstr>PowerPoint Presentation</vt:lpstr>
      <vt:lpstr>PowerPoint Presentation</vt:lpstr>
      <vt:lpstr>Session 4: Natural Language 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Amashi Niwarthana!</dc:creator>
  <cp:lastModifiedBy>#DON SIMAN PATABANDI AMASHI NIWARTHANA#</cp:lastModifiedBy>
  <cp:revision>107</cp:revision>
  <dcterms:created xsi:type="dcterms:W3CDTF">2021-05-15T03:31:22Z</dcterms:created>
  <dcterms:modified xsi:type="dcterms:W3CDTF">2025-02-21T08:53:29Z</dcterms:modified>
</cp:coreProperties>
</file>